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5"/>
  </p:notesMasterIdLst>
  <p:sldIdLst>
    <p:sldId id="279" r:id="rId2"/>
    <p:sldId id="306" r:id="rId3"/>
    <p:sldId id="334" r:id="rId4"/>
    <p:sldId id="338" r:id="rId5"/>
    <p:sldId id="346" r:id="rId6"/>
    <p:sldId id="347" r:id="rId7"/>
    <p:sldId id="337" r:id="rId8"/>
    <p:sldId id="329" r:id="rId9"/>
    <p:sldId id="341" r:id="rId10"/>
    <p:sldId id="312" r:id="rId11"/>
    <p:sldId id="325" r:id="rId12"/>
    <p:sldId id="342" r:id="rId13"/>
    <p:sldId id="343" r:id="rId14"/>
    <p:sldId id="311" r:id="rId15"/>
    <p:sldId id="339" r:id="rId16"/>
    <p:sldId id="340" r:id="rId17"/>
    <p:sldId id="315" r:id="rId18"/>
    <p:sldId id="344" r:id="rId19"/>
    <p:sldId id="345" r:id="rId20"/>
    <p:sldId id="297" r:id="rId21"/>
    <p:sldId id="308" r:id="rId22"/>
    <p:sldId id="316" r:id="rId23"/>
    <p:sldId id="298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E0"/>
    <a:srgbClr val="934926"/>
    <a:srgbClr val="313135"/>
    <a:srgbClr val="A1BA36"/>
    <a:srgbClr val="83962D"/>
    <a:srgbClr val="001F60"/>
    <a:srgbClr val="ED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53" autoAdjust="0"/>
    <p:restoredTop sz="94660"/>
  </p:normalViewPr>
  <p:slideViewPr>
    <p:cSldViewPr snapToGrid="0">
      <p:cViewPr varScale="1">
        <p:scale>
          <a:sx n="81" d="100"/>
          <a:sy n="81" d="100"/>
        </p:scale>
        <p:origin x="192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4F1E1-9D83-49F6-8112-B7F07422CA98}" type="datetimeFigureOut">
              <a:rPr lang="en-GB" smtClean="0"/>
              <a:t>07/09/2021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5193B-FD4B-4A48-B8A3-6ADDD2751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11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8929F-37BF-4256-B99F-43FA934A5EEC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7710-06A2-4FC9-B310-8A7DF0A32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1F29-20DC-40A6-84D4-5C0D06D016E5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0786-47D1-46FD-ACF0-829E31A96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525EE-2E3D-4BB3-80A1-6835F1A877DD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DDB9-71A2-4DF3-8783-A420B0669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5CAFC-6995-407A-85F3-891BFFDD9667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5E635-1D49-4BC1-B347-A282E4DE9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28DFD-0744-4BF8-89C4-336D33713660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14CC4-B65D-4605-8ED8-FBEF9DE5D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F198-7310-479E-B3D9-80FF46716068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CDB6-96D8-408E-956B-018BBFA13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1EDD4-7AEE-4A12-A6B7-B96062C516A3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CFD3D-5062-4D1C-A649-0AB04170D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5E7FB-F141-4028-8D37-BD2CBEE2A749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0ADE-32BC-4FE6-9A1C-DFE4EB953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9AFF9-8D5A-4219-8F6F-BCD49BFD208D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2B3D-44F2-4E06-95DB-170A02B18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8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A64D3-56CE-4748-8EAD-83E2555F8A56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0AAFF-C690-4924-B2C1-3605C6E28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0E8E-BDD3-4002-A60C-78A219817980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DCB8-A8A0-4536-99B6-8BA1DEA45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0B1C23-EE84-436F-BD32-BDF8ABCE796C}" type="datetimeFigureOut">
              <a:rPr lang="en-US"/>
              <a:pPr>
                <a:defRPr/>
              </a:pPr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2F5AEC-EFD2-4725-A33D-D6E439D8C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microsoft.com/office/2007/relationships/hdphoto" Target="../media/hdphoto4.wdp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661" y="424951"/>
            <a:ext cx="8125452" cy="2784297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sz="3200" dirty="0"/>
            </a:br>
            <a:br>
              <a:rPr lang="en-US" sz="3200" dirty="0"/>
            </a:br>
            <a:r>
              <a:rPr lang="en-US" sz="3600" b="1" dirty="0"/>
              <a:t>Food Security in Namibia </a:t>
            </a:r>
            <a:br>
              <a:rPr lang="en-US" sz="3600" b="1" dirty="0"/>
            </a:br>
            <a:r>
              <a:rPr lang="en-US" sz="3600" b="1" dirty="0"/>
              <a:t>and the Role of </a:t>
            </a:r>
            <a:r>
              <a:rPr lang="en-US" sz="3600" b="1" dirty="0" err="1"/>
              <a:t>Agro</a:t>
            </a:r>
            <a:r>
              <a:rPr lang="en-US" sz="3600" b="1" dirty="0"/>
              <a:t>-Food Processing</a:t>
            </a:r>
            <a:br>
              <a:rPr lang="en-US" sz="3200" dirty="0"/>
            </a:br>
            <a:br>
              <a:rPr lang="en-US" sz="3200" dirty="0"/>
            </a:br>
            <a:r>
              <a:rPr lang="en-ZA" sz="3600" dirty="0"/>
              <a:t>Impact of Research for the </a:t>
            </a:r>
            <a:br>
              <a:rPr lang="en-ZA" sz="3600" dirty="0"/>
            </a:br>
            <a:r>
              <a:rPr lang="en-ZA" sz="3600" dirty="0"/>
              <a:t>Development of Remarkable Products from</a:t>
            </a:r>
            <a:br>
              <a:rPr lang="en-ZA" sz="3600" dirty="0"/>
            </a:br>
            <a:r>
              <a:rPr lang="en-ZA" sz="3600" dirty="0"/>
              <a:t> Indigenous Fruits &amp; Vegetables</a:t>
            </a:r>
            <a:endParaRPr lang="en-CA" sz="3200" dirty="0"/>
          </a:p>
        </p:txBody>
      </p:sp>
      <p:sp>
        <p:nvSpPr>
          <p:cNvPr id="7173" name="TextBox 2"/>
          <p:cNvSpPr txBox="1">
            <a:spLocks noChangeArrowheads="1"/>
          </p:cNvSpPr>
          <p:nvPr/>
        </p:nvSpPr>
        <p:spPr bwMode="auto">
          <a:xfrm>
            <a:off x="2448672" y="4144411"/>
            <a:ext cx="7294651" cy="101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Department of Food Science and Technology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University of Namibia</a:t>
            </a:r>
          </a:p>
        </p:txBody>
      </p:sp>
      <p:pic>
        <p:nvPicPr>
          <p:cNvPr id="5" name="Picture 2" descr="Description: C:\Users\enepolo\AppData\Roaming\Microsoft\Signatures\UNAM Signature\logo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101" y="5826040"/>
            <a:ext cx="8667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680687" y="6226819"/>
            <a:ext cx="6629400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September 2021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146314" y="5273011"/>
            <a:ext cx="5698147" cy="83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dirty="0">
                <a:latin typeface="+mn-lt"/>
              </a:rPr>
              <a:t>by: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400" dirty="0">
                <a:latin typeface="+mn-lt"/>
              </a:rPr>
              <a:t>Dr. Penny </a:t>
            </a:r>
            <a:r>
              <a:rPr lang="en-US" sz="2400" dirty="0" err="1">
                <a:latin typeface="+mn-lt"/>
              </a:rPr>
              <a:t>Hiwilepo</a:t>
            </a:r>
            <a:r>
              <a:rPr lang="en-US" sz="2400" dirty="0">
                <a:latin typeface="+mn-lt"/>
              </a:rPr>
              <a:t> van Hal</a:t>
            </a:r>
          </a:p>
        </p:txBody>
      </p:sp>
    </p:spTree>
    <p:extLst>
      <p:ext uri="{BB962C8B-B14F-4D97-AF65-F5344CB8AC3E}">
        <p14:creationId xmlns:p14="http://schemas.microsoft.com/office/powerpoint/2010/main" val="38571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64" y="1556198"/>
            <a:ext cx="2924358" cy="247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706" y="4053542"/>
            <a:ext cx="2816577" cy="272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97296" y="4326484"/>
            <a:ext cx="2365126" cy="245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3" descr="C:\Users\User\Downloads\BAOBAB\frui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12308" y="1688460"/>
            <a:ext cx="2474571" cy="16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t="1830" r="13851" b="2615"/>
          <a:stretch/>
        </p:blipFill>
        <p:spPr>
          <a:xfrm rot="5400000">
            <a:off x="1845136" y="396577"/>
            <a:ext cx="3201465" cy="403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644920" y="79072"/>
            <a:ext cx="6729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Baobab Fruit Pulp Juice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75EB0906-927D-EF4B-A181-384792FFB3D9}"/>
              </a:ext>
            </a:extLst>
          </p:cNvPr>
          <p:cNvCxnSpPr>
            <a:cxnSpLocks/>
            <a:endCxn id="11" idx="3"/>
          </p:cNvCxnSpPr>
          <p:nvPr/>
        </p:nvCxnSpPr>
        <p:spPr>
          <a:xfrm rot="5400000">
            <a:off x="8569713" y="3979990"/>
            <a:ext cx="1670816" cy="1201677"/>
          </a:xfrm>
          <a:prstGeom prst="curvedConnector2">
            <a:avLst/>
          </a:prstGeom>
          <a:ln w="101600">
            <a:solidFill>
              <a:srgbClr val="A1BA3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31D59B1-3BBF-0F46-B63C-A1052D7A6B3D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5386870" y="5416235"/>
            <a:ext cx="600837" cy="170918"/>
          </a:xfrm>
          <a:prstGeom prst="curvedConnector3">
            <a:avLst>
              <a:gd name="adj1" fmla="val 50000"/>
            </a:avLst>
          </a:prstGeom>
          <a:ln w="101600">
            <a:solidFill>
              <a:srgbClr val="A1BA3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90205" y="3672617"/>
            <a:ext cx="629018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17525" y="105938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844769" y="120584"/>
            <a:ext cx="80159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Kalahari Watermelon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93963-4A6F-094D-9CD5-EC6826B5A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582" y="1790023"/>
            <a:ext cx="4046728" cy="4947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4641D-BD89-0F46-A31E-194D28176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286" y="4828097"/>
            <a:ext cx="2926080" cy="2570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60AAF9-138D-3C49-85FA-73E8D8164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691" y="1384289"/>
            <a:ext cx="3150525" cy="328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4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20454"/>
            <a:ext cx="7638535" cy="801014"/>
          </a:xfrm>
          <a:noFill/>
        </p:spPr>
        <p:txBody>
          <a:bodyPr/>
          <a:lstStyle/>
          <a:p>
            <a:r>
              <a:rPr lang="en-GB" sz="4800" b="1" dirty="0"/>
              <a:t>Caffeine Free Sorghum Coffee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5008" y="4120246"/>
            <a:ext cx="7552992" cy="2737754"/>
          </a:xfrm>
          <a:solidFill>
            <a:schemeClr val="accent6">
              <a:lumMod val="40000"/>
              <a:lumOff val="60000"/>
              <a:alpha val="5000"/>
            </a:schemeClr>
          </a:solidFill>
        </p:spPr>
        <p:txBody>
          <a:bodyPr>
            <a:normAutofit fontScale="92500" lnSpcReduction="10000"/>
          </a:bodyPr>
          <a:lstStyle/>
          <a:p>
            <a:pPr algn="r">
              <a:lnSpc>
                <a:spcPct val="120000"/>
              </a:lnSpc>
              <a:spcBef>
                <a:spcPts val="1600"/>
              </a:spcBef>
            </a:pPr>
            <a:r>
              <a:rPr lang="en-GB" sz="3500" b="1" dirty="0"/>
              <a:t>Sorghum Coffee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ZA" sz="31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Diversification of sorghum uses: </a:t>
            </a:r>
          </a:p>
          <a:p>
            <a:r>
              <a:rPr lang="en-ZA" sz="31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Development of Coffee Substitute from </a:t>
            </a:r>
          </a:p>
          <a:p>
            <a:r>
              <a:rPr lang="en-ZA" sz="4000" b="1" dirty="0">
                <a:latin typeface="Comic Sans MS" panose="030F0702030302020204" pitchFamily="66" charset="0"/>
              </a:rPr>
              <a:t>Sorghum and Orange Peels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765" b="19608"/>
          <a:stretch/>
        </p:blipFill>
        <p:spPr bwMode="auto">
          <a:xfrm>
            <a:off x="8114465" y="1783992"/>
            <a:ext cx="234315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3" descr="20160902_102230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8376" y="1717328"/>
            <a:ext cx="3033264" cy="206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Image result for Orange pe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68" y="1828619"/>
            <a:ext cx="2676133" cy="189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A57EC-6655-7849-AC41-773ECE553B37}"/>
              </a:ext>
            </a:extLst>
          </p:cNvPr>
          <p:cNvSpPr txBox="1"/>
          <p:nvPr/>
        </p:nvSpPr>
        <p:spPr>
          <a:xfrm>
            <a:off x="4631641" y="2366064"/>
            <a:ext cx="740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A" sz="44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D1BE57-F3A3-144A-A0BF-A0BF31DFE412}"/>
              </a:ext>
            </a:extLst>
          </p:cNvPr>
          <p:cNvSpPr txBox="1"/>
          <p:nvPr/>
        </p:nvSpPr>
        <p:spPr>
          <a:xfrm>
            <a:off x="7664905" y="2406797"/>
            <a:ext cx="740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A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083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t="24327" r="18333" b="17219"/>
          <a:stretch/>
        </p:blipFill>
        <p:spPr>
          <a:xfrm>
            <a:off x="1524000" y="3680274"/>
            <a:ext cx="5214068" cy="3237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22693" r="30990" b="18568"/>
          <a:stretch/>
        </p:blipFill>
        <p:spPr>
          <a:xfrm>
            <a:off x="6639698" y="3228723"/>
            <a:ext cx="4028302" cy="32377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661" y="82380"/>
            <a:ext cx="5774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Indigenous Fruit-Brandies:</a:t>
            </a:r>
          </a:p>
          <a:p>
            <a:r>
              <a:rPr lang="en-US" sz="3600" b="1" dirty="0" err="1"/>
              <a:t>Ombike</a:t>
            </a:r>
            <a:endParaRPr lang="en-US" sz="3600" b="1" dirty="0"/>
          </a:p>
        </p:txBody>
      </p:sp>
      <p:pic>
        <p:nvPicPr>
          <p:cNvPr id="5" name="Picture 4" descr="C:\Users\CMAN\Documents\IMG_20180608_175516 ombike 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52" b="24427"/>
          <a:stretch/>
        </p:blipFill>
        <p:spPr bwMode="auto">
          <a:xfrm>
            <a:off x="7199870" y="780478"/>
            <a:ext cx="2907957" cy="189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monkey orange fruit">
            <a:extLst>
              <a:ext uri="{FF2B5EF4-FFF2-40B4-BE49-F238E27FC236}">
                <a16:creationId xmlns:a16="http://schemas.microsoft.com/office/drawing/2014/main" id="{6A3B6D1A-9137-44B1-A3A6-BAECD48876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615"/>
            <a:ext cx="3097428" cy="254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3A75E28C-9011-3B41-9182-DB57AD8D84EA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4960620" y="6077522"/>
            <a:ext cx="3693229" cy="388966"/>
          </a:xfrm>
          <a:prstGeom prst="curvedConnector4">
            <a:avLst>
              <a:gd name="adj1" fmla="val 22732"/>
              <a:gd name="adj2" fmla="val 158771"/>
            </a:avLst>
          </a:prstGeom>
          <a:ln w="76200">
            <a:solidFill>
              <a:srgbClr val="934926"/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B155F3F5-FA51-634D-B6BA-92249DB3E39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68520" y="2945602"/>
            <a:ext cx="553541" cy="12700"/>
          </a:xfrm>
          <a:prstGeom prst="curvedConnector3">
            <a:avLst>
              <a:gd name="adj1" fmla="val 50000"/>
            </a:avLst>
          </a:prstGeom>
          <a:ln w="76200">
            <a:solidFill>
              <a:srgbClr val="934926"/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8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B39F46-8458-6041-A26C-6FFE5E51EA9E}"/>
              </a:ext>
            </a:extLst>
          </p:cNvPr>
          <p:cNvSpPr/>
          <p:nvPr/>
        </p:nvSpPr>
        <p:spPr>
          <a:xfrm>
            <a:off x="1393371" y="4022157"/>
            <a:ext cx="1729222" cy="2960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11" y="-21182"/>
            <a:ext cx="6683765" cy="88877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/>
              <a:t>Mahangu</a:t>
            </a:r>
            <a:r>
              <a:rPr lang="en-US" sz="6000" b="1" dirty="0"/>
              <a:t> </a:t>
            </a:r>
            <a:r>
              <a:rPr lang="en-US" sz="4800" b="1" dirty="0"/>
              <a:t>Flakes</a:t>
            </a:r>
            <a:endParaRPr lang="en-US" sz="6000" b="1" dirty="0"/>
          </a:p>
        </p:txBody>
      </p:sp>
      <p:sp>
        <p:nvSpPr>
          <p:cNvPr id="1026" name="AutoShape 2" descr="Image result for red sorghum grains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result for red sorghum grains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4363C7-2FA2-7F40-9FD5-573FDA4A6E64}"/>
              </a:ext>
            </a:extLst>
          </p:cNvPr>
          <p:cNvGrpSpPr/>
          <p:nvPr/>
        </p:nvGrpSpPr>
        <p:grpSpPr>
          <a:xfrm>
            <a:off x="1661834" y="1749965"/>
            <a:ext cx="2468880" cy="2456859"/>
            <a:chOff x="137834" y="1749964"/>
            <a:chExt cx="2468880" cy="2456859"/>
          </a:xfrm>
        </p:grpSpPr>
        <p:pic>
          <p:nvPicPr>
            <p:cNvPr id="1030" name="Picture 6" descr="C:\Users\201306129\Downloads\sorghum_SIA_0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834" y="1749964"/>
              <a:ext cx="2468880" cy="1977389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530555" y="3837491"/>
              <a:ext cx="17242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Macia</a:t>
              </a:r>
              <a:r>
                <a:rPr lang="en-US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sorghum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0F17335-B52A-6840-AAF7-AA3048B01F3F}"/>
              </a:ext>
            </a:extLst>
          </p:cNvPr>
          <p:cNvGrpSpPr/>
          <p:nvPr/>
        </p:nvGrpSpPr>
        <p:grpSpPr>
          <a:xfrm>
            <a:off x="1710820" y="4643038"/>
            <a:ext cx="2419895" cy="2214962"/>
            <a:chOff x="186819" y="4643038"/>
            <a:chExt cx="2419895" cy="2214962"/>
          </a:xfrm>
        </p:grpSpPr>
        <p:pic>
          <p:nvPicPr>
            <p:cNvPr id="1031" name="Picture 7" descr="C:\Users\201306129\Downloads\pennisetum_glaucum_usda_after_combin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6819" y="4643038"/>
              <a:ext cx="2419895" cy="1813025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270199" y="6488668"/>
              <a:ext cx="22450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/>
                <a:t>Kantana</a:t>
              </a:r>
              <a:r>
                <a:rPr lang="en-US" b="1" dirty="0"/>
                <a:t> pearl millet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1D3895-56F5-704B-A74A-4B6CC1EA08C2}"/>
              </a:ext>
            </a:extLst>
          </p:cNvPr>
          <p:cNvGrpSpPr/>
          <p:nvPr/>
        </p:nvGrpSpPr>
        <p:grpSpPr>
          <a:xfrm>
            <a:off x="8031895" y="5075036"/>
            <a:ext cx="2449286" cy="1782964"/>
            <a:chOff x="6507895" y="5075036"/>
            <a:chExt cx="2449286" cy="1782964"/>
          </a:xfrm>
        </p:grpSpPr>
        <p:pic>
          <p:nvPicPr>
            <p:cNvPr id="1032" name="Picture 8" descr="C:\Users\201306129\Downloads\800px-A_closeup_of_Pearl_Millet_(Cumbu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76756" y="5075036"/>
              <a:ext cx="1943627" cy="1378333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507895" y="6488668"/>
              <a:ext cx="24492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Okashana</a:t>
              </a:r>
              <a:r>
                <a:rPr lang="en-US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#2 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1CDB2B-1466-104F-A5C4-05D5974C58FD}"/>
              </a:ext>
            </a:extLst>
          </p:cNvPr>
          <p:cNvGrpSpPr/>
          <p:nvPr/>
        </p:nvGrpSpPr>
        <p:grpSpPr>
          <a:xfrm>
            <a:off x="4827772" y="5075036"/>
            <a:ext cx="2681172" cy="1782964"/>
            <a:chOff x="3303772" y="5075036"/>
            <a:chExt cx="2681172" cy="1782964"/>
          </a:xfrm>
        </p:grpSpPr>
        <p:pic>
          <p:nvPicPr>
            <p:cNvPr id="1033" name="Picture 9" descr="C:\Users\201306129\Downloads\health-benefits-of-pearl-millet-670x32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03772" y="5075036"/>
              <a:ext cx="2681172" cy="1378333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3500424" y="6488668"/>
              <a:ext cx="21431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Kangara</a:t>
              </a:r>
              <a:r>
                <a:rPr lang="en-US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pearl millet</a:t>
              </a:r>
            </a:p>
          </p:txBody>
        </p:sp>
      </p:grpSp>
      <p:pic>
        <p:nvPicPr>
          <p:cNvPr id="18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11956" r="17939"/>
          <a:stretch/>
        </p:blipFill>
        <p:spPr>
          <a:xfrm>
            <a:off x="4481551" y="934251"/>
            <a:ext cx="6089399" cy="3934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50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232" y="185703"/>
            <a:ext cx="8962768" cy="703490"/>
          </a:xfrm>
          <a:noFill/>
        </p:spPr>
        <p:txBody>
          <a:bodyPr>
            <a:noAutofit/>
          </a:bodyPr>
          <a:lstStyle/>
          <a:p>
            <a:r>
              <a:rPr lang="en-US" b="1" dirty="0" err="1"/>
              <a:t>Mahangu</a:t>
            </a:r>
            <a:r>
              <a:rPr lang="en-US" b="1" dirty="0"/>
              <a:t>: Vetkoeks &amp; Muffins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233" y="1655380"/>
            <a:ext cx="8863157" cy="4750838"/>
          </a:xfrm>
          <a:solidFill>
            <a:schemeClr val="bg2">
              <a:alpha val="10000"/>
            </a:schemeClr>
          </a:solidFill>
        </p:spPr>
        <p:txBody>
          <a:bodyPr>
            <a:noAutofit/>
          </a:bodyPr>
          <a:lstStyle/>
          <a:p>
            <a:pPr lvl="0"/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Prototypes:</a:t>
            </a:r>
          </a:p>
          <a:p>
            <a:pPr lvl="0">
              <a:lnSpc>
                <a:spcPct val="150000"/>
              </a:lnSpc>
            </a:pPr>
            <a:endParaRPr lang="en-US" dirty="0"/>
          </a:p>
          <a:p>
            <a:pPr lvl="0">
              <a:lnSpc>
                <a:spcPct val="150000"/>
              </a:lnSpc>
            </a:pPr>
            <a:endParaRPr lang="en-US" dirty="0"/>
          </a:p>
          <a:p>
            <a:pPr lvl="0">
              <a:lnSpc>
                <a:spcPct val="150000"/>
              </a:lnSpc>
            </a:pPr>
            <a:endParaRPr lang="en-US" dirty="0"/>
          </a:p>
        </p:txBody>
      </p:sp>
      <p:pic>
        <p:nvPicPr>
          <p:cNvPr id="6" name="Picture 15" descr="C:\Users\Komeine\Documents\MRC-2013\Pearl millet Pictures\100D3100\_DSC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72" y="1203599"/>
            <a:ext cx="4246088" cy="3154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:\Users\Komeine\Documents\MRC-2013\Pearl millet Pictures\100D3100\Choc muffi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5" r="29763" b="20380"/>
          <a:stretch/>
        </p:blipFill>
        <p:spPr bwMode="auto">
          <a:xfrm>
            <a:off x="3104530" y="4431106"/>
            <a:ext cx="3069816" cy="2426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16" y="4948689"/>
            <a:ext cx="3928862" cy="1391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3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10663974" cy="5715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algn="r">
              <a:lnSpc>
                <a:spcPct val="70000"/>
              </a:lnSpc>
            </a:pPr>
            <a:r>
              <a:rPr lang="en-US" sz="3600" dirty="0"/>
              <a:t>         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Multidisciplinary Research Center </a:t>
            </a:r>
          </a:p>
          <a:p>
            <a:pPr algn="r"/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and Department of Food Science and Technology</a:t>
            </a:r>
            <a:endParaRPr lang="en-US" sz="3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l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wembashu\Documents\My Bluetooth\Screenshot_2018-06-10-16-28-06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3" y="1163792"/>
            <a:ext cx="2292074" cy="201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wembashu\Documents\My Bluetooth\Screenshot_2018-06-10-16-19-08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11" y="1185026"/>
            <a:ext cx="2159587" cy="17035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embashu\Documents\My Bluetooth\Pi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3256" r="18000" b="6255"/>
          <a:stretch/>
        </p:blipFill>
        <p:spPr bwMode="auto">
          <a:xfrm>
            <a:off x="6189237" y="863321"/>
            <a:ext cx="2023327" cy="2316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:\Users\Kotokeni\Pictures\From phone June 2017\20170626_0916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1" b="4121"/>
          <a:stretch/>
        </p:blipFill>
        <p:spPr bwMode="auto">
          <a:xfrm>
            <a:off x="8127551" y="942202"/>
            <a:ext cx="2438400" cy="21587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3171014" y="1744412"/>
            <a:ext cx="369456" cy="584775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7123" y="18871"/>
            <a:ext cx="310213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latin typeface="Berlin Sans FB Demi" pitchFamily="34" charset="0"/>
              </a:rPr>
              <a:t>Mahangu</a:t>
            </a:r>
            <a:r>
              <a:rPr lang="en-GB" dirty="0">
                <a:latin typeface="Berlin Sans FB Demi" pitchFamily="34" charset="0"/>
              </a:rPr>
              <a:t> Instant Porridges:</a:t>
            </a:r>
            <a:r>
              <a:rPr lang="en-GB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/>
              <a:t>Mahangu</a:t>
            </a:r>
            <a:r>
              <a:rPr lang="en-GB" dirty="0"/>
              <a:t> and Cowpeas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/>
              <a:t>Mahangu</a:t>
            </a:r>
            <a:r>
              <a:rPr lang="en-GB" dirty="0"/>
              <a:t> alone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380400"/>
            <a:ext cx="10593156" cy="247760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cs typeface="Calibri" panose="020F0502020204030204" pitchFamily="34" charset="0"/>
              </a:rPr>
              <a:t>Ready-to-eat porridge - </a:t>
            </a:r>
            <a:r>
              <a:rPr lang="en-US" sz="2800" i="1" dirty="0">
                <a:cs typeface="Calibri" panose="020F0502020204030204" pitchFamily="34" charset="0"/>
              </a:rPr>
              <a:t>Gluten-free &amp; Namibian-made</a:t>
            </a:r>
            <a:r>
              <a:rPr lang="en-US" sz="2800" dirty="0">
                <a:cs typeface="Calibri" panose="020F0502020204030204" pitchFamily="34" charset="0"/>
              </a:rPr>
              <a:t>,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en-US" sz="2800" dirty="0">
                <a:cs typeface="Calibri" panose="020F0502020204030204" pitchFamily="34" charset="0"/>
              </a:rPr>
              <a:t>with Cowpeas: rich in protein and minerals  </a:t>
            </a:r>
          </a:p>
          <a:p>
            <a:pPr algn="r">
              <a:spcBef>
                <a:spcPts val="1200"/>
              </a:spcBef>
            </a:pPr>
            <a:r>
              <a:rPr lang="en-US" sz="2800" b="1" dirty="0">
                <a:cs typeface="Calibri" panose="020F0502020204030204" pitchFamily="34" charset="0"/>
              </a:rPr>
              <a:t>Quick-to-make</a:t>
            </a:r>
            <a:r>
              <a:rPr lang="en-US" sz="2800" dirty="0">
                <a:cs typeface="Calibri" panose="020F0502020204030204" pitchFamily="34" charset="0"/>
              </a:rPr>
              <a:t>: Just boil water or milk, </a:t>
            </a:r>
          </a:p>
          <a:p>
            <a:pPr algn="r"/>
            <a:r>
              <a:rPr lang="en-US" sz="2800" dirty="0">
                <a:cs typeface="Calibri" panose="020F0502020204030204" pitchFamily="34" charset="0"/>
              </a:rPr>
              <a:t>add the boiled water while still hot to the flour, </a:t>
            </a:r>
          </a:p>
          <a:p>
            <a:pPr algn="r"/>
            <a:r>
              <a:rPr lang="en-US" sz="2800" dirty="0">
                <a:cs typeface="Calibri" panose="020F0502020204030204" pitchFamily="34" charset="0"/>
              </a:rPr>
              <a:t>mix to your preferred consistency. 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277C78C1-9D1D-0542-8205-3F8C1C218D06}"/>
              </a:ext>
            </a:extLst>
          </p:cNvPr>
          <p:cNvCxnSpPr>
            <a:cxnSpLocks/>
            <a:stCxn id="1028" idx="2"/>
          </p:cNvCxnSpPr>
          <p:nvPr/>
        </p:nvCxnSpPr>
        <p:spPr>
          <a:xfrm rot="16200000" flipH="1">
            <a:off x="2575307" y="2536644"/>
            <a:ext cx="979004" cy="2265319"/>
          </a:xfrm>
          <a:prstGeom prst="curvedConnector2">
            <a:avLst/>
          </a:prstGeom>
          <a:ln w="127000">
            <a:solidFill>
              <a:srgbClr val="FFF6E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BE8394B3-5254-134B-85FD-D7086F4B927E}"/>
              </a:ext>
            </a:extLst>
          </p:cNvPr>
          <p:cNvCxnSpPr>
            <a:cxnSpLocks/>
            <a:endCxn id="1029" idx="2"/>
          </p:cNvCxnSpPr>
          <p:nvPr/>
        </p:nvCxnSpPr>
        <p:spPr>
          <a:xfrm flipV="1">
            <a:off x="4629254" y="3179802"/>
            <a:ext cx="2571647" cy="919233"/>
          </a:xfrm>
          <a:prstGeom prst="curvedConnector2">
            <a:avLst/>
          </a:prstGeom>
          <a:ln w="127000">
            <a:solidFill>
              <a:srgbClr val="FFF6E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8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491F595-B898-C742-8B33-CF3B3296E6C1}"/>
              </a:ext>
            </a:extLst>
          </p:cNvPr>
          <p:cNvGrpSpPr/>
          <p:nvPr/>
        </p:nvGrpSpPr>
        <p:grpSpPr>
          <a:xfrm>
            <a:off x="0" y="1010668"/>
            <a:ext cx="10668001" cy="2676161"/>
            <a:chOff x="-1" y="1010667"/>
            <a:chExt cx="9144001" cy="26761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13924" r="29461" b="6407"/>
            <a:stretch/>
          </p:blipFill>
          <p:spPr>
            <a:xfrm>
              <a:off x="6561440" y="1123422"/>
              <a:ext cx="2582560" cy="25598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16316" r="2722"/>
            <a:stretch/>
          </p:blipFill>
          <p:spPr>
            <a:xfrm>
              <a:off x="2974520" y="1010667"/>
              <a:ext cx="3653501" cy="26407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-1" y="1154951"/>
              <a:ext cx="5253419" cy="2531877"/>
              <a:chOff x="5274132" y="936100"/>
              <a:chExt cx="6329103" cy="2799388"/>
            </a:xfrm>
          </p:grpSpPr>
          <p:pic>
            <p:nvPicPr>
              <p:cNvPr id="4" name="Picture 2" descr="C:\Users\Lot\Downloads\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5274132" y="936100"/>
                <a:ext cx="3583581" cy="2799388"/>
              </a:xfrm>
              <a:prstGeom prst="rect">
                <a:avLst/>
              </a:prstGeom>
              <a:noFill/>
            </p:spPr>
          </p:pic>
          <p:sp>
            <p:nvSpPr>
              <p:cNvPr id="6" name="Rectangle 5"/>
              <p:cNvSpPr/>
              <p:nvPr/>
            </p:nvSpPr>
            <p:spPr>
              <a:xfrm>
                <a:off x="9059802" y="3057505"/>
                <a:ext cx="2543433" cy="57850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ZA" sz="2800" dirty="0" err="1">
                    <a:solidFill>
                      <a:schemeClr val="bg1"/>
                    </a:solidFill>
                  </a:rPr>
                  <a:t>Marama</a:t>
                </a:r>
                <a:r>
                  <a:rPr lang="en-ZA" sz="2800" dirty="0">
                    <a:solidFill>
                      <a:schemeClr val="bg1"/>
                    </a:solidFill>
                  </a:rPr>
                  <a:t> root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0" y="4050785"/>
            <a:ext cx="3321992" cy="2807215"/>
            <a:chOff x="5088494" y="4313819"/>
            <a:chExt cx="3404292" cy="2552537"/>
          </a:xfrm>
        </p:grpSpPr>
        <p:pic>
          <p:nvPicPr>
            <p:cNvPr id="5" name="Picture 3" descr="C:\Users\Lot\Downloads\5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088494" y="4313819"/>
              <a:ext cx="3404292" cy="2552537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5088494" y="6415124"/>
              <a:ext cx="1943212" cy="419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2400" dirty="0" err="1"/>
                <a:t>Oondago</a:t>
              </a:r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18432" y="4319363"/>
            <a:ext cx="3486150" cy="2273217"/>
            <a:chOff x="0" y="2182755"/>
            <a:chExt cx="3783897" cy="3030956"/>
          </a:xfrm>
        </p:grpSpPr>
        <p:sp>
          <p:nvSpPr>
            <p:cNvPr id="14" name="Rounded Rectangle 13"/>
            <p:cNvSpPr/>
            <p:nvPr/>
          </p:nvSpPr>
          <p:spPr>
            <a:xfrm>
              <a:off x="0" y="2182755"/>
              <a:ext cx="3783897" cy="3030956"/>
            </a:xfrm>
            <a:prstGeom prst="roundRect">
              <a:avLst>
                <a:gd name="adj" fmla="val 10000"/>
              </a:avLst>
            </a:prstGeom>
            <a:blipFill rotWithShape="0">
              <a:blip r:embed="rId6"/>
              <a:stretch>
                <a:fillRect/>
              </a:stretch>
            </a:blipFill>
            <a:ln w="12700" cap="flat" cmpd="sng" algn="ctr">
              <a:solidFill>
                <a:sysClr val="windowText" lastClr="000000">
                  <a:shade val="80000"/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88774" y="2271529"/>
              <a:ext cx="3606349" cy="2853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5738" tIns="185738" rIns="185738" bIns="185738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Aft>
                  <a:spcPct val="35000"/>
                </a:spcAft>
              </a:pPr>
              <a:endParaRPr lang="en-CA" sz="4875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-40393"/>
            <a:ext cx="10668000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Roots and tubers: </a:t>
            </a:r>
          </a:p>
          <a:p>
            <a:r>
              <a:rPr lang="en-US" sz="3600" b="1" dirty="0"/>
              <a:t>Syrup Ingredients for thickening of Soups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82B061-7214-184D-B59D-243EB661B038}"/>
              </a:ext>
            </a:extLst>
          </p:cNvPr>
          <p:cNvGrpSpPr/>
          <p:nvPr/>
        </p:nvGrpSpPr>
        <p:grpSpPr>
          <a:xfrm>
            <a:off x="3673004" y="4111836"/>
            <a:ext cx="3321992" cy="2674318"/>
            <a:chOff x="3292481" y="4132089"/>
            <a:chExt cx="2837458" cy="2674318"/>
          </a:xfrm>
        </p:grpSpPr>
        <p:pic>
          <p:nvPicPr>
            <p:cNvPr id="9" name="Picture 8" descr="C:\Users\Lot\Downloads\20140930_104422.jpg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6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481" y="4132089"/>
              <a:ext cx="2405957" cy="1526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C:\Users\Lot\Downloads\20140930_104402 (1).jp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4000" contrast="-1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56" y="5448995"/>
              <a:ext cx="2142383" cy="135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076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7225" r="16129" b="29162"/>
          <a:stretch/>
        </p:blipFill>
        <p:spPr bwMode="auto">
          <a:xfrm>
            <a:off x="1629033" y="1630687"/>
            <a:ext cx="827303" cy="77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t="15097" r="46194" b="29420"/>
          <a:stretch/>
        </p:blipFill>
        <p:spPr bwMode="auto">
          <a:xfrm>
            <a:off x="3056304" y="1630686"/>
            <a:ext cx="768392" cy="77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Komeine\Pictures\Omaungu Project\Samples\Ombidi powd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7057"/>
          <a:stretch/>
        </p:blipFill>
        <p:spPr bwMode="auto">
          <a:xfrm>
            <a:off x="4469731" y="1637177"/>
            <a:ext cx="780572" cy="7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omeine\Pictures\Omaungu Project\Samples\Red pepper powd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14066" r="20968" b="13912"/>
          <a:stretch/>
        </p:blipFill>
        <p:spPr bwMode="auto">
          <a:xfrm>
            <a:off x="5918496" y="1637177"/>
            <a:ext cx="725864" cy="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37177" r="16193" b="17145"/>
          <a:stretch/>
        </p:blipFill>
        <p:spPr bwMode="auto">
          <a:xfrm>
            <a:off x="7220846" y="3224153"/>
            <a:ext cx="727589" cy="77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Komeine\Pictures\Omaungu Project\Samples\Tomato powd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t="20766" r="22069" b="18478"/>
          <a:stretch/>
        </p:blipFill>
        <p:spPr bwMode="auto">
          <a:xfrm>
            <a:off x="7365841" y="1710679"/>
            <a:ext cx="782651" cy="6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24001" y="2467074"/>
            <a:ext cx="6969211" cy="656186"/>
            <a:chOff x="554456" y="3173979"/>
            <a:chExt cx="8589544" cy="745128"/>
          </a:xfrm>
        </p:grpSpPr>
        <p:sp>
          <p:nvSpPr>
            <p:cNvPr id="5" name="TextBox 4"/>
            <p:cNvSpPr txBox="1"/>
            <p:nvPr/>
          </p:nvSpPr>
          <p:spPr>
            <a:xfrm>
              <a:off x="554456" y="3185170"/>
              <a:ext cx="1379627" cy="419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Butternut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34206" y="3185170"/>
              <a:ext cx="1379627" cy="419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Carrot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90552" y="3185170"/>
              <a:ext cx="1889561" cy="733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/>
                <a:t>C. </a:t>
              </a:r>
              <a:r>
                <a:rPr lang="en-GB" i="1" dirty="0" err="1"/>
                <a:t>Gynandra</a:t>
              </a:r>
              <a:r>
                <a:rPr lang="en-GB" i="1" dirty="0"/>
                <a:t> (</a:t>
              </a:r>
              <a:r>
                <a:rPr lang="en-GB" i="1" dirty="0" err="1"/>
                <a:t>ombidi</a:t>
              </a:r>
              <a:r>
                <a:rPr lang="en-GB" i="1" dirty="0"/>
                <a:t>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8167" y="3173979"/>
              <a:ext cx="1379627" cy="733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Red Pepper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9652" y="3185170"/>
              <a:ext cx="1814348" cy="733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Red</a:t>
              </a:r>
            </a:p>
            <a:p>
              <a:pPr algn="ctr"/>
              <a:r>
                <a:rPr lang="en-GB" dirty="0"/>
                <a:t> Tomato</a:t>
              </a:r>
            </a:p>
          </p:txBody>
        </p:sp>
      </p:grp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9" t="32726" r="18346" b="27501"/>
          <a:stretch/>
        </p:blipFill>
        <p:spPr bwMode="auto">
          <a:xfrm>
            <a:off x="6299889" y="3301821"/>
            <a:ext cx="743525" cy="70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10" y="2971985"/>
            <a:ext cx="1964531" cy="130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60440" y="3344218"/>
            <a:ext cx="2699072" cy="623248"/>
          </a:xfrm>
          <a:prstGeom prst="rect">
            <a:avLst/>
          </a:prstGeom>
          <a:solidFill>
            <a:srgbClr val="313135"/>
          </a:solidFill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Prototype dry premixes </a:t>
            </a:r>
          </a:p>
          <a:p>
            <a:pPr algn="ctr"/>
            <a:r>
              <a:rPr lang="en-GB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containing Mopane worms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415765" y="330144"/>
            <a:ext cx="8371703" cy="742950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4050" b="1" dirty="0"/>
              <a:t>Nutritious Soups, endless possibilities:</a:t>
            </a:r>
          </a:p>
        </p:txBody>
      </p:sp>
      <p:pic>
        <p:nvPicPr>
          <p:cNvPr id="20" name="Picture 1" descr="Description: C:\Users\csamundengu\Documents\fish soup packaging1.jpg">
            <a:extLst>
              <a:ext uri="{FF2B5EF4-FFF2-40B4-BE49-F238E27FC236}">
                <a16:creationId xmlns:a16="http://schemas.microsoft.com/office/drawing/2014/main" id="{5234AF37-D75F-F445-9869-BF674A90D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2" t="-2" r="7407" b="40135"/>
          <a:stretch>
            <a:fillRect/>
          </a:stretch>
        </p:blipFill>
        <p:spPr bwMode="auto">
          <a:xfrm>
            <a:off x="8528221" y="2693762"/>
            <a:ext cx="2188898" cy="215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escription: C:\Users\csamundengu\Documents\fish soup packaging 2.jpg">
            <a:extLst>
              <a:ext uri="{FF2B5EF4-FFF2-40B4-BE49-F238E27FC236}">
                <a16:creationId xmlns:a16="http://schemas.microsoft.com/office/drawing/2014/main" id="{23A23521-4AE9-8849-9F98-596BCAFD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r="50987" b="42461"/>
          <a:stretch>
            <a:fillRect/>
          </a:stretch>
        </p:blipFill>
        <p:spPr bwMode="auto">
          <a:xfrm>
            <a:off x="8483600" y="4464050"/>
            <a:ext cx="2184400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1EDB6A-9CD6-B744-A737-635B1B908AB3}"/>
              </a:ext>
            </a:extLst>
          </p:cNvPr>
          <p:cNvGrpSpPr/>
          <p:nvPr/>
        </p:nvGrpSpPr>
        <p:grpSpPr>
          <a:xfrm>
            <a:off x="1938058" y="4685389"/>
            <a:ext cx="6624491" cy="2203662"/>
            <a:chOff x="414057" y="4685389"/>
            <a:chExt cx="6624491" cy="220366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3F9095C8-3596-B345-A829-9FD9CF9215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19" b="40716"/>
            <a:stretch/>
          </p:blipFill>
          <p:spPr bwMode="auto">
            <a:xfrm>
              <a:off x="414057" y="4691289"/>
              <a:ext cx="6624491" cy="2197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7AC4DBA5-6B20-AC43-B62C-EE8F7571C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328" y="4685389"/>
              <a:ext cx="441840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2400" b="1" dirty="0" err="1">
                  <a:solidFill>
                    <a:srgbClr val="7030A0"/>
                  </a:solidFill>
                  <a:latin typeface="Bradley Hand ITC" pitchFamily="66" charset="0"/>
                  <a:ea typeface="Calibri" pitchFamily="34" charset="0"/>
                  <a:cs typeface="Times New Roman" pitchFamily="18" charset="0"/>
                </a:rPr>
                <a:t>Kuiseb</a:t>
              </a:r>
              <a:r>
                <a:rPr lang="en-GB" sz="2400" b="1" dirty="0">
                  <a:solidFill>
                    <a:srgbClr val="7030A0"/>
                  </a:solidFill>
                  <a:latin typeface="Bradley Hand ITC" pitchFamily="66" charset="0"/>
                  <a:ea typeface="Calibri" pitchFamily="34" charset="0"/>
                  <a:cs typeface="Times New Roman" pitchFamily="18" charset="0"/>
                </a:rPr>
                <a:t> Fishing Enterprise</a:t>
              </a:r>
              <a:endParaRPr lang="en-GB" sz="4000" b="1" dirty="0">
                <a:solidFill>
                  <a:srgbClr val="7030A0"/>
                </a:solidFill>
                <a:latin typeface="Bradley Hand ITC" pitchFamily="66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13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90205" y="3672617"/>
            <a:ext cx="629018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17525" y="105938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817525" y="2359547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073305" y="147679"/>
            <a:ext cx="80159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Waterlily        &amp;      Hibiscus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56FAE-0705-C34D-B919-B4ABFDA44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235" y="2731472"/>
            <a:ext cx="3261240" cy="412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10DEE4-7C7D-6543-B5F5-C9FFF8CAE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65" y="3202448"/>
            <a:ext cx="3850537" cy="365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4F1B4C-6C2C-CF4D-8B14-743F0368E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068" y="887703"/>
            <a:ext cx="3658198" cy="2708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Senepe se tÅ¡oanang">
            <a:extLst>
              <a:ext uri="{FF2B5EF4-FFF2-40B4-BE49-F238E27FC236}">
                <a16:creationId xmlns:a16="http://schemas.microsoft.com/office/drawing/2014/main" id="{2DA3B70D-109E-044E-9F79-052B53C7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14" y="853941"/>
            <a:ext cx="3858315" cy="270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2877"/>
            <a:ext cx="7886700" cy="911883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598602"/>
            <a:ext cx="8513380" cy="435133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2400"/>
              </a:spcAft>
              <a:buNone/>
            </a:pPr>
            <a:r>
              <a:rPr lang="en-US" sz="3600" b="1" dirty="0" err="1"/>
              <a:t>Agro</a:t>
            </a:r>
            <a:r>
              <a:rPr lang="en-US" sz="3600" b="1" dirty="0"/>
              <a:t>-food processing in Namibia:</a:t>
            </a:r>
            <a:endParaRPr lang="en-US" sz="3600" dirty="0"/>
          </a:p>
          <a:p>
            <a:pPr marL="2933700" indent="-2752725">
              <a:spcBef>
                <a:spcPts val="1600"/>
              </a:spcBef>
              <a:buNone/>
              <a:tabLst>
                <a:tab pos="84138" algn="l"/>
              </a:tabLst>
            </a:pPr>
            <a:r>
              <a:rPr lang="en-US" sz="3200" dirty="0"/>
              <a:t>Value addition </a:t>
            </a:r>
            <a:r>
              <a:rPr lang="en-US" dirty="0"/>
              <a:t>- convenient food, adequate shelf-life, safer and healthier foods</a:t>
            </a:r>
          </a:p>
          <a:p>
            <a:pPr marL="2933700" indent="-2752725">
              <a:spcBef>
                <a:spcPts val="1600"/>
              </a:spcBef>
              <a:buNone/>
              <a:tabLst>
                <a:tab pos="84138" algn="l"/>
              </a:tabLst>
            </a:pPr>
            <a:r>
              <a:rPr lang="en-US" sz="3200" dirty="0"/>
              <a:t>  Reduce dependency on imports</a:t>
            </a:r>
          </a:p>
          <a:p>
            <a:pPr marL="2933700" indent="-2752725">
              <a:spcBef>
                <a:spcPts val="1600"/>
              </a:spcBef>
              <a:buNone/>
              <a:tabLst>
                <a:tab pos="84138" algn="l"/>
              </a:tabLst>
            </a:pPr>
            <a:r>
              <a:rPr lang="en-US" sz="3200" dirty="0"/>
              <a:t>    Enhanced &amp; stable food security</a:t>
            </a:r>
          </a:p>
          <a:p>
            <a:pPr marL="2624138" indent="-2443163">
              <a:spcBef>
                <a:spcPts val="1600"/>
              </a:spcBef>
              <a:buNone/>
              <a:tabLst>
                <a:tab pos="84138" algn="l"/>
              </a:tabLst>
            </a:pPr>
            <a:r>
              <a:rPr lang="en-US" sz="3200" dirty="0"/>
              <a:t>      Transforming traditional (staple foods)		into cash enterprises.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50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13276"/>
            <a:ext cx="7886700" cy="1325563"/>
          </a:xfrm>
        </p:spPr>
        <p:txBody>
          <a:bodyPr/>
          <a:lstStyle/>
          <a:p>
            <a:pPr algn="ctr"/>
            <a:r>
              <a:rPr lang="en-US" sz="5400" b="1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450" y="1857156"/>
            <a:ext cx="8434551" cy="4351338"/>
          </a:xfrm>
        </p:spPr>
        <p:txBody>
          <a:bodyPr/>
          <a:lstStyle/>
          <a:p>
            <a:pPr marL="360000">
              <a:lnSpc>
                <a:spcPct val="100000"/>
              </a:lnSpc>
              <a:spcBef>
                <a:spcPts val="2200"/>
              </a:spcBef>
            </a:pPr>
            <a:r>
              <a:rPr lang="en-US" sz="3200" dirty="0"/>
              <a:t>Not aware of the legal procedures on how they can commercialize their products, </a:t>
            </a:r>
          </a:p>
          <a:p>
            <a:pPr marL="360000">
              <a:lnSpc>
                <a:spcPct val="100000"/>
              </a:lnSpc>
              <a:spcBef>
                <a:spcPts val="2200"/>
              </a:spcBef>
            </a:pPr>
            <a:r>
              <a:rPr lang="en-US" sz="3200" dirty="0"/>
              <a:t>Not aware of food laws to ensure safe products</a:t>
            </a:r>
          </a:p>
          <a:p>
            <a:pPr marL="360000">
              <a:lnSpc>
                <a:spcPct val="100000"/>
              </a:lnSpc>
              <a:spcBef>
                <a:spcPts val="2200"/>
              </a:spcBef>
            </a:pPr>
            <a:r>
              <a:rPr lang="en-US" sz="3200" dirty="0"/>
              <a:t>Others fear exhibiting ideas due to the belief that "Rich people with money" will take their ideas as they know nothing about patents</a:t>
            </a:r>
          </a:p>
        </p:txBody>
      </p:sp>
    </p:spTree>
    <p:extLst>
      <p:ext uri="{BB962C8B-B14F-4D97-AF65-F5344CB8AC3E}">
        <p14:creationId xmlns:p14="http://schemas.microsoft.com/office/powerpoint/2010/main" val="158248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761" y="-11035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573" y="1813034"/>
            <a:ext cx="8308428" cy="5202620"/>
          </a:xfrm>
        </p:spPr>
        <p:txBody>
          <a:bodyPr>
            <a:normAutofit fontScale="55000" lnSpcReduction="20000"/>
          </a:bodyPr>
          <a:lstStyle/>
          <a:p>
            <a:pPr marL="312738" indent="-312738"/>
            <a:r>
              <a:rPr lang="en-US" sz="6700" dirty="0"/>
              <a:t>Largely depend on </a:t>
            </a:r>
            <a:r>
              <a:rPr lang="en-US" sz="6700"/>
              <a:t>rain-fed agriculture</a:t>
            </a:r>
            <a:endParaRPr lang="en-US" sz="6700" dirty="0"/>
          </a:p>
          <a:p>
            <a:pPr marL="312738" indent="-312738">
              <a:spcBef>
                <a:spcPts val="2800"/>
              </a:spcBef>
            </a:pPr>
            <a:r>
              <a:rPr lang="en-US" sz="6700" dirty="0"/>
              <a:t>Affected by erratic weather conditions:</a:t>
            </a:r>
          </a:p>
          <a:p>
            <a:pPr marL="1300163" lvl="2" indent="-385763">
              <a:spcBef>
                <a:spcPts val="2000"/>
              </a:spcBef>
              <a:buFont typeface="Courier New" panose="02070309020205020404" pitchFamily="49" charset="0"/>
              <a:buChar char="o"/>
            </a:pPr>
            <a:r>
              <a:rPr lang="en-US" sz="5800" dirty="0"/>
              <a:t>Erratic rains</a:t>
            </a:r>
          </a:p>
          <a:p>
            <a:pPr marL="1300163" lvl="2" indent="-385763">
              <a:spcBef>
                <a:spcPts val="2000"/>
              </a:spcBef>
              <a:buFont typeface="Courier New" panose="02070309020205020404" pitchFamily="49" charset="0"/>
              <a:buChar char="o"/>
            </a:pPr>
            <a:r>
              <a:rPr lang="en-US" sz="5800" dirty="0"/>
              <a:t>Recurrent drought</a:t>
            </a:r>
          </a:p>
          <a:p>
            <a:pPr marL="1300163" lvl="2" indent="-385763">
              <a:spcBef>
                <a:spcPts val="2000"/>
              </a:spcBef>
              <a:buFont typeface="Courier New" panose="02070309020205020404" pitchFamily="49" charset="0"/>
              <a:buChar char="o"/>
            </a:pPr>
            <a:r>
              <a:rPr lang="en-US" sz="5800" dirty="0"/>
              <a:t>Occasional floods</a:t>
            </a:r>
          </a:p>
          <a:p>
            <a:pPr marL="312738" indent="-312738">
              <a:spcBef>
                <a:spcPts val="2800"/>
              </a:spcBef>
            </a:pPr>
            <a:r>
              <a:rPr lang="en-US" sz="6700" dirty="0"/>
              <a:t>Outbreak of crops and animal diseases.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164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554311"/>
            <a:ext cx="7886700" cy="9118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5400" b="1" dirty="0"/>
              <a:t>Adding Value </a:t>
            </a:r>
            <a:br>
              <a:rPr lang="en-US" sz="5400" b="1" dirty="0"/>
            </a:br>
            <a:r>
              <a:rPr lang="en-US" sz="5400" b="1" dirty="0"/>
              <a:t>to our Neglected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952" y="2267060"/>
            <a:ext cx="8939048" cy="4351338"/>
          </a:xfrm>
        </p:spPr>
        <p:txBody>
          <a:bodyPr>
            <a:noAutofit/>
          </a:bodyPr>
          <a:lstStyle/>
          <a:p>
            <a:pPr marL="360363" indent="-314325"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Ensures National Food Security &amp; Reduces Vulnerabilities</a:t>
            </a:r>
          </a:p>
          <a:p>
            <a:pPr marL="360363" indent="-314325">
              <a:lnSpc>
                <a:spcPct val="110000"/>
              </a:lnSpc>
            </a:pPr>
            <a:r>
              <a:rPr lang="en-US" dirty="0"/>
              <a:t>Reduces Poverty at Community Levels &amp; </a:t>
            </a:r>
          </a:p>
          <a:p>
            <a:pPr marL="360363" indent="-314325">
              <a:lnSpc>
                <a:spcPct val="110000"/>
              </a:lnSpc>
              <a:spcAft>
                <a:spcPts val="1400"/>
              </a:spcAft>
            </a:pPr>
            <a:r>
              <a:rPr lang="en-US" dirty="0"/>
              <a:t>Creates Partnerships &amp; Employment for  youth, women and rural communities     </a:t>
            </a:r>
            <a:r>
              <a:rPr lang="en-US" dirty="0">
                <a:solidFill>
                  <a:srgbClr val="FF0000"/>
                </a:solidFill>
              </a:rPr>
              <a:t>= LOCAL AGRIBUSINESS</a:t>
            </a:r>
          </a:p>
          <a:p>
            <a:pPr marL="939800" indent="-392113">
              <a:lnSpc>
                <a:spcPct val="110000"/>
              </a:lnSpc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/>
              <a:t>Coordination: Research, policy makers, private sector</a:t>
            </a:r>
          </a:p>
          <a:p>
            <a:pPr marL="1206500" indent="-376238" algn="just">
              <a:buFont typeface="Wingdings" pitchFamily="2" charset="2"/>
              <a:buChar char="Ø"/>
            </a:pPr>
            <a:r>
              <a:rPr lang="en-US" dirty="0"/>
              <a:t>Allocating Funds: </a:t>
            </a:r>
            <a:r>
              <a:rPr lang="en-US" dirty="0" err="1"/>
              <a:t>Agro</a:t>
            </a:r>
            <a:r>
              <a:rPr lang="en-US" dirty="0"/>
              <a:t>-food processing initiatives</a:t>
            </a:r>
          </a:p>
          <a:p>
            <a:pPr marL="1425575" indent="-376238" algn="just">
              <a:buFont typeface="Wingdings" pitchFamily="2" charset="2"/>
              <a:buChar char="Ø"/>
            </a:pPr>
            <a:r>
              <a:rPr lang="en-US" dirty="0"/>
              <a:t>Networking: mutual support, feedback, inspiration</a:t>
            </a:r>
          </a:p>
          <a:p>
            <a:pPr marL="987425" indent="-314325">
              <a:lnSpc>
                <a:spcPct val="110000"/>
              </a:lnSpc>
              <a:spcBef>
                <a:spcPts val="1600"/>
              </a:spcBef>
            </a:pPr>
            <a:endParaRPr lang="en-US" dirty="0"/>
          </a:p>
          <a:p>
            <a:pPr marL="1206500" indent="-314325">
              <a:lnSpc>
                <a:spcPct val="110000"/>
              </a:lnSpc>
              <a:spcBef>
                <a:spcPts val="1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370177" y="3314332"/>
            <a:ext cx="1436914" cy="1002263"/>
          </a:xfrm>
          <a:prstGeom prst="roundRect">
            <a:avLst/>
          </a:prstGeom>
          <a:solidFill>
            <a:srgbClr val="F913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/>
              <a:t>Tangi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6147866" y="5269479"/>
            <a:ext cx="2394857" cy="1320282"/>
          </a:xfrm>
          <a:prstGeom prst="ellipse">
            <a:avLst/>
          </a:prstGeom>
          <a:solidFill>
            <a:srgbClr val="1818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/>
              <a:t>Okuhepa</a:t>
            </a:r>
            <a:endParaRPr lang="en-US" sz="3200" dirty="0"/>
          </a:p>
        </p:txBody>
      </p:sp>
      <p:sp>
        <p:nvSpPr>
          <p:cNvPr id="7" name="Isosceles Triangle 6"/>
          <p:cNvSpPr/>
          <p:nvPr/>
        </p:nvSpPr>
        <p:spPr>
          <a:xfrm>
            <a:off x="1538398" y="4495653"/>
            <a:ext cx="1710612" cy="964163"/>
          </a:xfrm>
          <a:prstGeom prst="triangle">
            <a:avLst/>
          </a:prstGeom>
          <a:solidFill>
            <a:srgbClr val="F913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/>
              <a:t>Eio</a:t>
            </a:r>
            <a:endParaRPr lang="en-US" sz="3200" dirty="0"/>
          </a:p>
        </p:txBody>
      </p:sp>
      <p:sp>
        <p:nvSpPr>
          <p:cNvPr id="8" name="Regular Pentagon 7"/>
          <p:cNvSpPr/>
          <p:nvPr/>
        </p:nvSpPr>
        <p:spPr>
          <a:xfrm>
            <a:off x="7584236" y="1589163"/>
            <a:ext cx="2046515" cy="1329612"/>
          </a:xfrm>
          <a:prstGeom prst="pentagon">
            <a:avLst/>
          </a:prstGeom>
          <a:solidFill>
            <a:srgbClr val="1818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Dankie</a:t>
            </a:r>
            <a:r>
              <a:rPr lang="en-US" sz="2800" dirty="0"/>
              <a:t> Tog</a:t>
            </a:r>
          </a:p>
        </p:txBody>
      </p:sp>
      <p:sp>
        <p:nvSpPr>
          <p:cNvPr id="9" name="Hexagon 8"/>
          <p:cNvSpPr/>
          <p:nvPr/>
        </p:nvSpPr>
        <p:spPr>
          <a:xfrm>
            <a:off x="3449819" y="5517812"/>
            <a:ext cx="1623526" cy="1122628"/>
          </a:xfrm>
          <a:prstGeom prst="hexagon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1818F4"/>
                </a:solidFill>
                <a:ea typeface="ＭＳ Ｐゴシック" charset="-128"/>
              </a:rPr>
              <a:t>Danke</a:t>
            </a:r>
            <a:r>
              <a:rPr lang="en-US" sz="2800" dirty="0">
                <a:solidFill>
                  <a:srgbClr val="1818F4"/>
                </a:solidFill>
                <a:ea typeface="ＭＳ Ｐゴシック" charset="-128"/>
              </a:rPr>
              <a:t> </a:t>
            </a:r>
            <a:r>
              <a:rPr lang="en-US" sz="2800" dirty="0" err="1">
                <a:solidFill>
                  <a:srgbClr val="1818F4"/>
                </a:solidFill>
                <a:ea typeface="ＭＳ Ｐゴシック" charset="-128"/>
              </a:rPr>
              <a:t>schön</a:t>
            </a:r>
            <a:endParaRPr lang="en-US" sz="2800" dirty="0">
              <a:solidFill>
                <a:srgbClr val="1818F4"/>
              </a:solidFill>
              <a:ea typeface="ＭＳ Ｐゴシック" charset="-128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8794401" y="5013881"/>
            <a:ext cx="2012690" cy="1065245"/>
          </a:xfrm>
          <a:prstGeom prst="parallelogram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1818F4"/>
                </a:solidFill>
              </a:rPr>
              <a:t>Ke</a:t>
            </a:r>
            <a:r>
              <a:rPr lang="en-US" sz="2800" dirty="0">
                <a:solidFill>
                  <a:srgbClr val="1818F4"/>
                </a:solidFill>
              </a:rPr>
              <a:t> a </a:t>
            </a:r>
            <a:r>
              <a:rPr lang="en-US" sz="2800" dirty="0" err="1">
                <a:solidFill>
                  <a:srgbClr val="1818F4"/>
                </a:solidFill>
              </a:rPr>
              <a:t>leboga</a:t>
            </a:r>
            <a:endParaRPr lang="en-US" sz="2800" dirty="0">
              <a:solidFill>
                <a:srgbClr val="1818F4"/>
              </a:solidFill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4383381" y="1339597"/>
            <a:ext cx="1984311" cy="1271296"/>
          </a:xfrm>
          <a:prstGeom prst="plaque">
            <a:avLst/>
          </a:prstGeom>
          <a:solidFill>
            <a:srgbClr val="F913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Ni </a:t>
            </a:r>
            <a:r>
              <a:rPr lang="en-US" sz="3600" dirty="0" err="1"/>
              <a:t>tumezi</a:t>
            </a:r>
            <a:endParaRPr lang="en-US" sz="3600" dirty="0"/>
          </a:p>
        </p:txBody>
      </p:sp>
      <p:sp>
        <p:nvSpPr>
          <p:cNvPr id="13" name="Can 12"/>
          <p:cNvSpPr/>
          <p:nvPr/>
        </p:nvSpPr>
        <p:spPr>
          <a:xfrm>
            <a:off x="2066728" y="2828925"/>
            <a:ext cx="1517780" cy="1200150"/>
          </a:xfrm>
          <a:prstGeom prst="can">
            <a:avLst/>
          </a:prstGeom>
          <a:solidFill>
            <a:srgbClr val="1818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Mpandu</a:t>
            </a:r>
            <a:endParaRPr lang="en-US" sz="2800" dirty="0"/>
          </a:p>
        </p:txBody>
      </p:sp>
      <p:sp>
        <p:nvSpPr>
          <p:cNvPr id="14" name="Smiley Face 13"/>
          <p:cNvSpPr/>
          <p:nvPr/>
        </p:nvSpPr>
        <p:spPr>
          <a:xfrm>
            <a:off x="4907902" y="3218017"/>
            <a:ext cx="2376195" cy="1413588"/>
          </a:xfrm>
          <a:prstGeom prst="smileyFace">
            <a:avLst>
              <a:gd name="adj" fmla="val 4653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1818F4"/>
                </a:solidFill>
              </a:rPr>
              <a:t>Thank you</a:t>
            </a:r>
          </a:p>
        </p:txBody>
      </p:sp>
      <p:sp>
        <p:nvSpPr>
          <p:cNvPr id="5018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DA3746-6F1D-416D-9982-3DED2B0F2333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287695" y="1681236"/>
            <a:ext cx="2501405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11172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1D72-2444-4DD5-AFF1-DD2D7394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411153"/>
            <a:ext cx="9256733" cy="1554163"/>
          </a:xfrm>
        </p:spPr>
        <p:txBody>
          <a:bodyPr/>
          <a:lstStyle/>
          <a:p>
            <a:pPr>
              <a:lnSpc>
                <a:spcPct val="125000"/>
              </a:lnSpc>
            </a:pPr>
            <a:br>
              <a:rPr lang="en-GB" b="1" dirty="0"/>
            </a:br>
            <a:r>
              <a:rPr lang="en-GB" b="1" dirty="0"/>
              <a:t>Research </a:t>
            </a:r>
            <a:r>
              <a:rPr lang="en-GB" dirty="0"/>
              <a:t>allows us to know </a:t>
            </a:r>
            <a:r>
              <a:rPr lang="en-GB" b="1" dirty="0"/>
              <a:t>Components of Fruits &amp; Vegetables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803C2-FDDF-40CF-A339-D94885131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781" y="2218409"/>
            <a:ext cx="8880953" cy="5530241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3200" dirty="0"/>
              <a:t>Phytochemicals</a:t>
            </a:r>
            <a:r>
              <a:rPr lang="en-GB" sz="3600" dirty="0"/>
              <a:t> </a:t>
            </a:r>
            <a:r>
              <a:rPr lang="en-GB" dirty="0"/>
              <a:t>- phenolics, flavonoids, carotenoids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3200" dirty="0"/>
              <a:t>   Vitamins - vi</a:t>
            </a:r>
            <a:r>
              <a:rPr lang="en-GB" dirty="0"/>
              <a:t>tamin C, folate, pro-vitamin A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3200" dirty="0"/>
              <a:t>      Minerals - </a:t>
            </a:r>
            <a:r>
              <a:rPr lang="en-GB" dirty="0"/>
              <a:t>potassium, calcium, iron and magnesium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3200" dirty="0"/>
              <a:t>         Fibres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3200" dirty="0"/>
              <a:t>    	   Shelf life study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6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080655"/>
          </a:xfrm>
        </p:spPr>
        <p:txBody>
          <a:bodyPr/>
          <a:lstStyle/>
          <a:p>
            <a:pPr algn="ctr"/>
            <a:r>
              <a:rPr lang="en-US" b="1" dirty="0"/>
              <a:t>‘Miracle Tree’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14032" r="4612"/>
          <a:stretch/>
        </p:blipFill>
        <p:spPr>
          <a:xfrm>
            <a:off x="0" y="1537262"/>
            <a:ext cx="11109960" cy="5783283"/>
          </a:xfrm>
        </p:spPr>
      </p:pic>
    </p:spTree>
    <p:extLst>
      <p:ext uri="{BB962C8B-B14F-4D97-AF65-F5344CB8AC3E}">
        <p14:creationId xmlns:p14="http://schemas.microsoft.com/office/powerpoint/2010/main" val="38091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49" y="1"/>
            <a:ext cx="7886700" cy="1096341"/>
          </a:xfrm>
        </p:spPr>
        <p:txBody>
          <a:bodyPr/>
          <a:lstStyle/>
          <a:p>
            <a:pPr algn="ctr"/>
            <a:r>
              <a:rPr lang="en-US" b="1" dirty="0"/>
              <a:t>Value 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1360180"/>
            <a:ext cx="8718331" cy="25855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Transformation of raw edible agricultural produce into finished and semi-finished products.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0" t="10447" r="4214"/>
          <a:stretch/>
        </p:blipFill>
        <p:spPr bwMode="auto">
          <a:xfrm>
            <a:off x="5353944" y="2291482"/>
            <a:ext cx="5656956" cy="47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4149521"/>
            <a:ext cx="3825239" cy="269659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8403493">
            <a:off x="8122232" y="7135795"/>
            <a:ext cx="885667" cy="66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5BA4CFD-8D2A-5846-BBFE-848EB8EE2524}"/>
              </a:ext>
            </a:extLst>
          </p:cNvPr>
          <p:cNvSpPr/>
          <p:nvPr/>
        </p:nvSpPr>
        <p:spPr>
          <a:xfrm>
            <a:off x="3028951" y="2610995"/>
            <a:ext cx="2354532" cy="1598569"/>
          </a:xfrm>
          <a:custGeom>
            <a:avLst/>
            <a:gdLst>
              <a:gd name="connsiteX0" fmla="*/ 1983180 w 1983180"/>
              <a:gd name="connsiteY0" fmla="*/ 1782876 h 1782876"/>
              <a:gd name="connsiteX1" fmla="*/ 617517 w 1983180"/>
              <a:gd name="connsiteY1" fmla="*/ 1577 h 1782876"/>
              <a:gd name="connsiteX2" fmla="*/ 0 w 1983180"/>
              <a:gd name="connsiteY2" fmla="*/ 1533494 h 178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3180" h="1782876">
                <a:moveTo>
                  <a:pt x="1983180" y="1782876"/>
                </a:moveTo>
                <a:cubicBezTo>
                  <a:pt x="1465613" y="913008"/>
                  <a:pt x="948047" y="43141"/>
                  <a:pt x="617517" y="1577"/>
                </a:cubicBezTo>
                <a:cubicBezTo>
                  <a:pt x="286987" y="-39987"/>
                  <a:pt x="143493" y="746753"/>
                  <a:pt x="0" y="1533494"/>
                </a:cubicBezTo>
              </a:path>
            </a:pathLst>
          </a:custGeom>
          <a:noFill/>
          <a:ln w="152400">
            <a:solidFill>
              <a:srgbClr val="ED383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280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1" y="1052543"/>
            <a:ext cx="3777594" cy="306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2131177-4507-4242-9BCA-5F0AE362C604}"/>
              </a:ext>
            </a:extLst>
          </p:cNvPr>
          <p:cNvGrpSpPr/>
          <p:nvPr/>
        </p:nvGrpSpPr>
        <p:grpSpPr>
          <a:xfrm>
            <a:off x="5924178" y="1712302"/>
            <a:ext cx="4743822" cy="2295486"/>
            <a:chOff x="3867976" y="4114801"/>
            <a:chExt cx="5063189" cy="2692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7976" y="4114801"/>
              <a:ext cx="3022600" cy="2692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8060" y="4114801"/>
              <a:ext cx="3153105" cy="2692400"/>
            </a:xfrm>
            <a:prstGeom prst="rect">
              <a:avLst/>
            </a:prstGeom>
          </p:spPr>
        </p:pic>
      </p:grpSp>
      <p:sp>
        <p:nvSpPr>
          <p:cNvPr id="9" name="Right Arrow 8"/>
          <p:cNvSpPr/>
          <p:nvPr/>
        </p:nvSpPr>
        <p:spPr>
          <a:xfrm>
            <a:off x="4996709" y="2767621"/>
            <a:ext cx="7311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FACF2-01FE-AF49-96A7-61153E829201}"/>
              </a:ext>
            </a:extLst>
          </p:cNvPr>
          <p:cNvSpPr txBox="1">
            <a:spLocks/>
          </p:cNvSpPr>
          <p:nvPr/>
        </p:nvSpPr>
        <p:spPr bwMode="auto">
          <a:xfrm>
            <a:off x="2237207" y="50800"/>
            <a:ext cx="7886700" cy="109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b="1" dirty="0"/>
              <a:t>Value Addition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3A25143C-7567-1945-B447-69782D1E1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85851" y="4090380"/>
            <a:ext cx="4642015" cy="289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F2E172B-83B2-BA4B-A1E6-A7B012659AED}"/>
              </a:ext>
            </a:extLst>
          </p:cNvPr>
          <p:cNvGrpSpPr/>
          <p:nvPr/>
        </p:nvGrpSpPr>
        <p:grpSpPr>
          <a:xfrm>
            <a:off x="7604133" y="4019866"/>
            <a:ext cx="2857500" cy="2857500"/>
            <a:chOff x="6011553" y="4086808"/>
            <a:chExt cx="2857500" cy="28575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EBA9EE-5A05-0B40-BB75-0A8D449CBF59}"/>
                </a:ext>
              </a:extLst>
            </p:cNvPr>
            <p:cNvGrpSpPr/>
            <p:nvPr/>
          </p:nvGrpSpPr>
          <p:grpSpPr>
            <a:xfrm>
              <a:off x="6011553" y="4086808"/>
              <a:ext cx="2857500" cy="2857500"/>
              <a:chOff x="5987802" y="3689066"/>
              <a:chExt cx="2857500" cy="28575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6694049-59F9-D644-8C53-85C2356FA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7802" y="3689066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9262B1E3-9CE0-7D4C-AA2D-A0AB6C95B7EE}"/>
                  </a:ext>
                </a:extLst>
              </p:cNvPr>
              <p:cNvSpPr/>
              <p:nvPr/>
            </p:nvSpPr>
            <p:spPr>
              <a:xfrm>
                <a:off x="6523057" y="5278663"/>
                <a:ext cx="2053099" cy="855436"/>
              </a:xfrm>
              <a:prstGeom prst="cloud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Mutete</a:t>
                </a:r>
                <a:endParaRPr lang="en-US" sz="28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31F840B2-26F3-6345-9050-AC2B95DD5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691" y="4538495"/>
              <a:ext cx="1295245" cy="643549"/>
            </a:xfrm>
            <a:prstGeom prst="rect">
              <a:avLst/>
            </a:prstGeom>
          </p:spPr>
        </p:pic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AB4C8273-A4A6-B846-8AE9-CED5B75E42C2}"/>
              </a:ext>
            </a:extLst>
          </p:cNvPr>
          <p:cNvSpPr/>
          <p:nvPr/>
        </p:nvSpPr>
        <p:spPr>
          <a:xfrm>
            <a:off x="5924178" y="5321912"/>
            <a:ext cx="1584860" cy="708987"/>
          </a:xfrm>
          <a:prstGeom prst="rightArrow">
            <a:avLst/>
          </a:prstGeom>
          <a:solidFill>
            <a:srgbClr val="001F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6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11" y="369513"/>
            <a:ext cx="7886700" cy="1325563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b="1" dirty="0"/>
              <a:t>Importance of Indigenous </a:t>
            </a:r>
            <a:br>
              <a:rPr lang="en-US" b="1" dirty="0"/>
            </a:br>
            <a:r>
              <a:rPr lang="en-US" b="1" dirty="0"/>
              <a:t>Fruits and Vegetables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40" y="2041702"/>
            <a:ext cx="6365174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600" dirty="0"/>
              <a:t>They adapt to climate change, 		and can be… </a:t>
            </a:r>
          </a:p>
          <a:p>
            <a:pPr marL="222250" indent="-222250">
              <a:spcBef>
                <a:spcPts val="400"/>
              </a:spcBef>
              <a:spcAft>
                <a:spcPts val="1200"/>
              </a:spcAft>
              <a:buNone/>
            </a:pPr>
            <a:r>
              <a:rPr lang="en-US" sz="3200" dirty="0"/>
              <a:t>…used for </a:t>
            </a:r>
            <a:r>
              <a:rPr lang="en-US" sz="3200" b="1" dirty="0"/>
              <a:t>resilience </a:t>
            </a:r>
            <a:r>
              <a:rPr lang="en-US" sz="3200" dirty="0"/>
              <a:t>to the	         effects of climate change,</a:t>
            </a:r>
          </a:p>
          <a:p>
            <a:pPr marL="587375" indent="-269875">
              <a:buNone/>
            </a:pPr>
            <a:r>
              <a:rPr lang="en-US" sz="3200" dirty="0"/>
              <a:t>	…</a:t>
            </a:r>
            <a:r>
              <a:rPr lang="en-US" sz="3200" b="1" dirty="0"/>
              <a:t>nutrient dense </a:t>
            </a:r>
            <a:r>
              <a:rPr lang="en-US" sz="3200" dirty="0"/>
              <a:t>				 in comparison to 			    currently more			       utilized ones.</a:t>
            </a:r>
          </a:p>
        </p:txBody>
      </p:sp>
      <p:pic>
        <p:nvPicPr>
          <p:cNvPr id="4" name="Picture 4" descr="Senepe se tÅ¡oanang">
            <a:extLst>
              <a:ext uri="{FF2B5EF4-FFF2-40B4-BE49-F238E27FC236}">
                <a16:creationId xmlns:a16="http://schemas.microsoft.com/office/drawing/2014/main" id="{E3236D07-215F-4F29-8A92-D48D1C93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06" y="3429001"/>
            <a:ext cx="4684188" cy="328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1D72-2444-4DD5-AFF1-DD2D7394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96505"/>
            <a:ext cx="9256733" cy="1554163"/>
          </a:xfrm>
        </p:spPr>
        <p:txBody>
          <a:bodyPr/>
          <a:lstStyle/>
          <a:p>
            <a:pPr algn="ctr">
              <a:lnSpc>
                <a:spcPct val="125000"/>
              </a:lnSpc>
            </a:pPr>
            <a:r>
              <a:rPr lang="en-GB" b="1" dirty="0"/>
              <a:t>Develop Products </a:t>
            </a:r>
            <a:br>
              <a:rPr lang="en-GB" b="1" dirty="0"/>
            </a:br>
            <a:r>
              <a:rPr lang="en-GB" b="1" dirty="0"/>
              <a:t>from Fruits and Vegetables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803C2-FDDF-40CF-A339-D94885131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890" y="1726869"/>
            <a:ext cx="8880953" cy="5530241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sz="3600" b="1" dirty="0"/>
              <a:t>Possible products:</a:t>
            </a:r>
          </a:p>
          <a:p>
            <a:pPr marL="0" indent="0">
              <a:buNone/>
            </a:pPr>
            <a:r>
              <a:rPr lang="en-GB" sz="3600" dirty="0"/>
              <a:t>Tea, syrups, yoghurts, juice, jams, sweets, frozen vegetable, sauerkrauts etc…</a:t>
            </a:r>
          </a:p>
          <a:p>
            <a:pPr marL="0" indent="0">
              <a:buNone/>
            </a:pPr>
            <a:endParaRPr lang="en-GB" sz="3600" dirty="0"/>
          </a:p>
          <a:p>
            <a:endParaRPr lang="en-GB" dirty="0"/>
          </a:p>
          <a:p>
            <a:pPr marL="0" indent="0">
              <a:buNone/>
            </a:pPr>
            <a:endParaRPr lang="en-GB" b="1" dirty="0"/>
          </a:p>
          <a:p>
            <a:endParaRPr lang="en-GB" dirty="0"/>
          </a:p>
        </p:txBody>
      </p:sp>
      <p:pic>
        <p:nvPicPr>
          <p:cNvPr id="4" name="Picture 3" descr="Sephetho sa setÅ¡oantÅ¡o sa jam">
            <a:extLst>
              <a:ext uri="{FF2B5EF4-FFF2-40B4-BE49-F238E27FC236}">
                <a16:creationId xmlns:a16="http://schemas.microsoft.com/office/drawing/2014/main" id="{D0179A35-E1C8-4A39-A101-BB693BCD817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8" t="11300" r="25382"/>
          <a:stretch/>
        </p:blipFill>
        <p:spPr bwMode="auto">
          <a:xfrm>
            <a:off x="2614218" y="4139047"/>
            <a:ext cx="2104372" cy="2156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Sephetho sa setÅ¡oantÅ¡o sa hibiscus juice">
            <a:extLst>
              <a:ext uri="{FF2B5EF4-FFF2-40B4-BE49-F238E27FC236}">
                <a16:creationId xmlns:a16="http://schemas.microsoft.com/office/drawing/2014/main" id="{C4CEC08D-DD74-40BE-8924-4CB2C10F983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13767" r="8598" b="7705"/>
          <a:stretch/>
        </p:blipFill>
        <p:spPr bwMode="auto">
          <a:xfrm>
            <a:off x="5280794" y="4139047"/>
            <a:ext cx="2374922" cy="2021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Senepe se tÅ¡oanang">
            <a:extLst>
              <a:ext uri="{FF2B5EF4-FFF2-40B4-BE49-F238E27FC236}">
                <a16:creationId xmlns:a16="http://schemas.microsoft.com/office/drawing/2014/main" id="{339EC0A2-46A0-41DE-B2A7-1C345A9DEAD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6889" r="7854" b="8418"/>
          <a:stretch/>
        </p:blipFill>
        <p:spPr bwMode="auto">
          <a:xfrm>
            <a:off x="8305604" y="4139047"/>
            <a:ext cx="2174506" cy="1554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44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924" y="-17422"/>
            <a:ext cx="7886700" cy="1325563"/>
          </a:xfrm>
        </p:spPr>
        <p:txBody>
          <a:bodyPr/>
          <a:lstStyle/>
          <a:p>
            <a:pPr algn="ctr"/>
            <a:r>
              <a:rPr lang="en-US" sz="4800" b="1" dirty="0" err="1"/>
              <a:t>Mutete</a:t>
            </a:r>
            <a:r>
              <a:rPr lang="en-US" sz="4800" b="1" dirty="0"/>
              <a:t> &amp; </a:t>
            </a:r>
            <a:r>
              <a:rPr lang="en-US" sz="4800" b="1" dirty="0" err="1"/>
              <a:t>Mauni</a:t>
            </a:r>
            <a:endParaRPr lang="en-US" sz="4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67" y="3896140"/>
            <a:ext cx="3707140" cy="2961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9721"/>
            <a:ext cx="4048274" cy="3072948"/>
          </a:xfrm>
          <a:prstGeom prst="rect">
            <a:avLst/>
          </a:prstGeom>
        </p:spPr>
      </p:pic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091" y="1428750"/>
            <a:ext cx="4071938" cy="5429251"/>
          </a:xfrm>
        </p:spPr>
      </p:pic>
    </p:spTree>
    <p:extLst>
      <p:ext uri="{BB962C8B-B14F-4D97-AF65-F5344CB8AC3E}">
        <p14:creationId xmlns:p14="http://schemas.microsoft.com/office/powerpoint/2010/main" val="21743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AM Powerpoint Presentation  [Compatibility Mode]" id="{B3727DFD-9C20-43F3-806B-8B4FBA40DC49}" vid="{8B0CE34C-2FE4-4338-B2A8-A526A4FC71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160227</TotalTime>
  <Words>559</Words>
  <Application>Microsoft Macintosh PowerPoint</Application>
  <PresentationFormat>Widescreen</PresentationFormat>
  <Paragraphs>131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Berlin Sans FB Demi</vt:lpstr>
      <vt:lpstr>Bradley Hand ITC</vt:lpstr>
      <vt:lpstr>Calibri</vt:lpstr>
      <vt:lpstr>Calibri Light</vt:lpstr>
      <vt:lpstr>Comic Sans MS</vt:lpstr>
      <vt:lpstr>Courier New</vt:lpstr>
      <vt:lpstr>Times New Roman</vt:lpstr>
      <vt:lpstr>Wingdings</vt:lpstr>
      <vt:lpstr>Office Theme</vt:lpstr>
      <vt:lpstr>  Food Security in Namibia  and the Role of Agro-Food Processing  Impact of Research for the  Development of Remarkable Products from  Indigenous Fruits &amp; Vegetables</vt:lpstr>
      <vt:lpstr>Introduction</vt:lpstr>
      <vt:lpstr> Research allows us to know Components of Fruits &amp; Vegetables </vt:lpstr>
      <vt:lpstr>‘Miracle Tree’</vt:lpstr>
      <vt:lpstr>Value Addition</vt:lpstr>
      <vt:lpstr>PowerPoint Presentation</vt:lpstr>
      <vt:lpstr>Importance of Indigenous  Fruits and Vegetables </vt:lpstr>
      <vt:lpstr>Develop Products  from Fruits and Vegetables</vt:lpstr>
      <vt:lpstr>Mutete &amp; Mauni</vt:lpstr>
      <vt:lpstr>PowerPoint Presentation</vt:lpstr>
      <vt:lpstr>PowerPoint Presentation</vt:lpstr>
      <vt:lpstr>Caffeine Free Sorghum Coffee</vt:lpstr>
      <vt:lpstr>PowerPoint Presentation</vt:lpstr>
      <vt:lpstr>Mahangu Flakes</vt:lpstr>
      <vt:lpstr>Mahangu: Vetkoeks &amp; Muffins</vt:lpstr>
      <vt:lpstr>PowerPoint Presentation</vt:lpstr>
      <vt:lpstr>PowerPoint Presentation</vt:lpstr>
      <vt:lpstr>Nutritious Soups, endless possibilities:</vt:lpstr>
      <vt:lpstr>PowerPoint Presentation</vt:lpstr>
      <vt:lpstr>Challenges</vt:lpstr>
      <vt:lpstr>Challenges</vt:lpstr>
      <vt:lpstr>Adding Value  to our Neglected Plants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&amp; Marketing PowerPoint Template</dc:title>
  <dc:creator>Rittmann, John</dc:creator>
  <cp:lastModifiedBy>Ben Schernick</cp:lastModifiedBy>
  <cp:revision>118</cp:revision>
  <dcterms:created xsi:type="dcterms:W3CDTF">2015-02-09T12:48:18Z</dcterms:created>
  <dcterms:modified xsi:type="dcterms:W3CDTF">2021-09-07T16:18:54Z</dcterms:modified>
</cp:coreProperties>
</file>